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uce" charset="1" panose="00000500000000000000"/>
      <p:regular r:id="rId10"/>
    </p:embeddedFont>
    <p:embeddedFont>
      <p:font typeface="Open Sauce Bold" charset="1" panose="00000800000000000000"/>
      <p:regular r:id="rId11"/>
    </p:embeddedFont>
    <p:embeddedFont>
      <p:font typeface="Open Sauce Italics" charset="1" panose="00000500000000000000"/>
      <p:regular r:id="rId12"/>
    </p:embeddedFont>
    <p:embeddedFont>
      <p:font typeface="Open Sauce Bold Italics" charset="1" panose="00000800000000000000"/>
      <p:regular r:id="rId13"/>
    </p:embeddedFont>
    <p:embeddedFont>
      <p:font typeface="Open Sauce Light" charset="1" panose="00000400000000000000"/>
      <p:regular r:id="rId14"/>
    </p:embeddedFont>
    <p:embeddedFont>
      <p:font typeface="Open Sauce Light Italics" charset="1" panose="00000400000000000000"/>
      <p:regular r:id="rId15"/>
    </p:embeddedFont>
    <p:embeddedFont>
      <p:font typeface="Open Sauce Medium" charset="1" panose="00000600000000000000"/>
      <p:regular r:id="rId16"/>
    </p:embeddedFont>
    <p:embeddedFont>
      <p:font typeface="Open Sauce Medium Italics" charset="1" panose="00000600000000000000"/>
      <p:regular r:id="rId17"/>
    </p:embeddedFont>
    <p:embeddedFont>
      <p:font typeface="Open Sauce Semi-Bold" charset="1" panose="00000700000000000000"/>
      <p:regular r:id="rId18"/>
    </p:embeddedFont>
    <p:embeddedFont>
      <p:font typeface="Open Sauce Semi-Bold Italics" charset="1" panose="00000700000000000000"/>
      <p:regular r:id="rId19"/>
    </p:embeddedFont>
    <p:embeddedFont>
      <p:font typeface="Open Sauce Heavy" charset="1" panose="00000A00000000000000"/>
      <p:regular r:id="rId20"/>
    </p:embeddedFont>
    <p:embeddedFont>
      <p:font typeface="Open Sauce Heavy Italics" charset="1" panose="00000A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43" Target="slides/slide22.xml" Type="http://schemas.openxmlformats.org/officeDocument/2006/relationships/slide"/><Relationship Id="rId44" Target="slides/slide23.xml" Type="http://schemas.openxmlformats.org/officeDocument/2006/relationships/slide"/><Relationship Id="rId45" Target="slides/slide24.xml" Type="http://schemas.openxmlformats.org/officeDocument/2006/relationships/slide"/><Relationship Id="rId46" Target="slides/slide25.xml" Type="http://schemas.openxmlformats.org/officeDocument/2006/relationships/slide"/><Relationship Id="rId47" Target="slides/slide2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sellerchamp.com/blog/challenges-to-starting-an-ebay-store-how-to-overcome-them/" TargetMode="External" Type="http://schemas.openxmlformats.org/officeDocument/2006/relationships/hyperlink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0789" y="0"/>
            <a:ext cx="5653619" cy="10347517"/>
            <a:chOff x="0" y="0"/>
            <a:chExt cx="1489019" cy="27252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9019" cy="2725272"/>
            </a:xfrm>
            <a:custGeom>
              <a:avLst/>
              <a:gdLst/>
              <a:ahLst/>
              <a:cxnLst/>
              <a:rect r="r" b="b" t="t" l="l"/>
              <a:pathLst>
                <a:path h="2725272" w="1489019">
                  <a:moveTo>
                    <a:pt x="0" y="0"/>
                  </a:moveTo>
                  <a:lnTo>
                    <a:pt x="1489019" y="0"/>
                  </a:lnTo>
                  <a:lnTo>
                    <a:pt x="1489019" y="2725272"/>
                  </a:lnTo>
                  <a:lnTo>
                    <a:pt x="0" y="2725272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98551" y="1416476"/>
            <a:ext cx="10637984" cy="3757283"/>
            <a:chOff x="0" y="0"/>
            <a:chExt cx="14183979" cy="500971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4412810"/>
              <a:ext cx="14183979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 spc="-149">
                  <a:solidFill>
                    <a:srgbClr val="D04C00"/>
                  </a:solidFill>
                  <a:latin typeface="Open Sauce Semi-Bold"/>
                </a:rPr>
                <a:t>    </a:t>
              </a:r>
              <a:r>
                <a:rPr lang="en-US" sz="2999" spc="-149">
                  <a:solidFill>
                    <a:srgbClr val="282A29"/>
                  </a:solidFill>
                  <a:latin typeface="Open Sauce Semi-Bold"/>
                </a:rPr>
                <a:t> buy smart , sell smart  , thrift smart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90525"/>
              <a:ext cx="14183979" cy="3770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498"/>
                </a:lnSpc>
                <a:spcBef>
                  <a:spcPct val="0"/>
                </a:spcBef>
              </a:pPr>
              <a:r>
                <a:rPr lang="en-US" sz="20498" spc="-1537">
                  <a:solidFill>
                    <a:srgbClr val="FAEFE0"/>
                  </a:solidFill>
                  <a:latin typeface="Open Sauce Bold"/>
                </a:rPr>
                <a:t>Thriftn’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317036" y="8610860"/>
            <a:ext cx="2526240" cy="1294880"/>
            <a:chOff x="0" y="0"/>
            <a:chExt cx="3368320" cy="172650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3368320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42"/>
                </a:lnSpc>
                <a:spcBef>
                  <a:spcPct val="0"/>
                </a:spcBef>
              </a:pPr>
              <a:r>
                <a:rPr lang="en-US" sz="2785" spc="-139" u="none">
                  <a:solidFill>
                    <a:srgbClr val="282A29"/>
                  </a:solidFill>
                  <a:latin typeface="Open Sauce Semi-Bold Italics"/>
                </a:rPr>
                <a:t>Presented By: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94632"/>
              <a:ext cx="3368320" cy="1031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5"/>
                </a:lnSpc>
              </a:pPr>
              <a:r>
                <a:rPr lang="en-US" sz="2571" spc="-128">
                  <a:solidFill>
                    <a:srgbClr val="282A29"/>
                  </a:solidFill>
                  <a:latin typeface="Open Sauce"/>
                </a:rPr>
                <a:t>Aiman Zahoor </a:t>
              </a:r>
            </a:p>
            <a:p>
              <a:pPr>
                <a:lnSpc>
                  <a:spcPts val="3085"/>
                </a:lnSpc>
              </a:pPr>
              <a:r>
                <a:rPr lang="en-US" sz="2571" spc="-128">
                  <a:solidFill>
                    <a:srgbClr val="282A29"/>
                  </a:solidFill>
                  <a:latin typeface="Open Sauce"/>
                </a:rPr>
                <a:t>Zainab Usama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398551" y="5679842"/>
            <a:ext cx="6359946" cy="4667675"/>
          </a:xfrm>
          <a:custGeom>
            <a:avLst/>
            <a:gdLst/>
            <a:ahLst/>
            <a:cxnLst/>
            <a:rect r="r" b="b" t="t" l="l"/>
            <a:pathLst>
              <a:path h="4667675" w="6359946">
                <a:moveTo>
                  <a:pt x="6359947" y="0"/>
                </a:moveTo>
                <a:lnTo>
                  <a:pt x="0" y="0"/>
                </a:lnTo>
                <a:lnTo>
                  <a:pt x="0" y="4667675"/>
                </a:lnTo>
                <a:lnTo>
                  <a:pt x="6359947" y="4667675"/>
                </a:lnTo>
                <a:lnTo>
                  <a:pt x="63599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4544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14869" y="0"/>
            <a:ext cx="5525679" cy="10287000"/>
            <a:chOff x="0" y="0"/>
            <a:chExt cx="145532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53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55323">
                  <a:moveTo>
                    <a:pt x="0" y="0"/>
                  </a:moveTo>
                  <a:lnTo>
                    <a:pt x="1455323" y="0"/>
                  </a:lnTo>
                  <a:lnTo>
                    <a:pt x="14553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14373" y="966278"/>
            <a:ext cx="7798491" cy="133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 spc="-749">
                <a:solidFill>
                  <a:srgbClr val="FAEFE0"/>
                </a:solidFill>
                <a:latin typeface="Open Sauce Semi-Bold"/>
              </a:rPr>
              <a:t>The Fix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9904" y="2272090"/>
            <a:ext cx="8007870" cy="598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2"/>
              </a:lnSpc>
            </a:pPr>
          </a:p>
          <a:p>
            <a:pPr>
              <a:lnSpc>
                <a:spcPts val="4502"/>
              </a:lnSpc>
            </a:pPr>
          </a:p>
          <a:p>
            <a:pPr>
              <a:lnSpc>
                <a:spcPts val="4502"/>
              </a:lnSpc>
            </a:pPr>
            <a:r>
              <a:rPr lang="en-US" sz="3751" spc="-281">
                <a:solidFill>
                  <a:srgbClr val="282A29"/>
                </a:solidFill>
                <a:latin typeface="Open Sauce"/>
              </a:rPr>
              <a:t>helping those struggling with inflation and contribute to reducing waste</a:t>
            </a:r>
          </a:p>
          <a:p>
            <a:pPr>
              <a:lnSpc>
                <a:spcPts val="4502"/>
              </a:lnSpc>
            </a:pPr>
          </a:p>
          <a:p>
            <a:pPr>
              <a:lnSpc>
                <a:spcPts val="4502"/>
              </a:lnSpc>
            </a:pPr>
            <a:r>
              <a:rPr lang="en-US" sz="3751" spc="-281">
                <a:solidFill>
                  <a:srgbClr val="282A29"/>
                </a:solidFill>
                <a:latin typeface="Open Sauce"/>
              </a:rPr>
              <a:t>evolution of sharing tradition and </a:t>
            </a:r>
          </a:p>
          <a:p>
            <a:pPr>
              <a:lnSpc>
                <a:spcPts val="4502"/>
              </a:lnSpc>
            </a:pPr>
            <a:r>
              <a:rPr lang="en-US" sz="3751" spc="-281">
                <a:solidFill>
                  <a:srgbClr val="282A29"/>
                </a:solidFill>
                <a:latin typeface="Open Sauce"/>
              </a:rPr>
              <a:t>promoting social good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 algn="l">
              <a:lnSpc>
                <a:spcPts val="522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014869" y="7978238"/>
            <a:ext cx="5525679" cy="1808404"/>
          </a:xfrm>
          <a:custGeom>
            <a:avLst/>
            <a:gdLst/>
            <a:ahLst/>
            <a:cxnLst/>
            <a:rect r="r" b="b" t="t" l="l"/>
            <a:pathLst>
              <a:path h="1808404" w="5525679">
                <a:moveTo>
                  <a:pt x="0" y="0"/>
                </a:moveTo>
                <a:lnTo>
                  <a:pt x="5525679" y="0"/>
                </a:lnTo>
                <a:lnTo>
                  <a:pt x="5525679" y="1808404"/>
                </a:lnTo>
                <a:lnTo>
                  <a:pt x="0" y="1808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21511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23382" y="1337546"/>
            <a:ext cx="6490760" cy="7633134"/>
          </a:xfrm>
          <a:custGeom>
            <a:avLst/>
            <a:gdLst/>
            <a:ahLst/>
            <a:cxnLst/>
            <a:rect r="r" b="b" t="t" l="l"/>
            <a:pathLst>
              <a:path h="7633134" w="6490760">
                <a:moveTo>
                  <a:pt x="0" y="0"/>
                </a:moveTo>
                <a:lnTo>
                  <a:pt x="6490760" y="0"/>
                </a:lnTo>
                <a:lnTo>
                  <a:pt x="6490760" y="7633134"/>
                </a:lnTo>
                <a:lnTo>
                  <a:pt x="0" y="7633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93608" y="1337546"/>
            <a:ext cx="6472711" cy="7611908"/>
          </a:xfrm>
          <a:custGeom>
            <a:avLst/>
            <a:gdLst/>
            <a:ahLst/>
            <a:cxnLst/>
            <a:rect r="r" b="b" t="t" l="l"/>
            <a:pathLst>
              <a:path h="7611908" w="6472711">
                <a:moveTo>
                  <a:pt x="0" y="0"/>
                </a:moveTo>
                <a:lnTo>
                  <a:pt x="6472710" y="0"/>
                </a:lnTo>
                <a:lnTo>
                  <a:pt x="6472710" y="7611908"/>
                </a:lnTo>
                <a:lnTo>
                  <a:pt x="0" y="7611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21511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54957" y="1329285"/>
            <a:ext cx="6522859" cy="7670882"/>
          </a:xfrm>
          <a:custGeom>
            <a:avLst/>
            <a:gdLst/>
            <a:ahLst/>
            <a:cxnLst/>
            <a:rect r="r" b="b" t="t" l="l"/>
            <a:pathLst>
              <a:path h="7670882" w="6522859">
                <a:moveTo>
                  <a:pt x="0" y="0"/>
                </a:moveTo>
                <a:lnTo>
                  <a:pt x="6522859" y="0"/>
                </a:lnTo>
                <a:lnTo>
                  <a:pt x="6522859" y="7670882"/>
                </a:lnTo>
                <a:lnTo>
                  <a:pt x="0" y="7670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85868" y="1329285"/>
            <a:ext cx="6522859" cy="7670882"/>
          </a:xfrm>
          <a:custGeom>
            <a:avLst/>
            <a:gdLst/>
            <a:ahLst/>
            <a:cxnLst/>
            <a:rect r="r" b="b" t="t" l="l"/>
            <a:pathLst>
              <a:path h="7670882" w="6522859">
                <a:moveTo>
                  <a:pt x="0" y="0"/>
                </a:moveTo>
                <a:lnTo>
                  <a:pt x="6522859" y="0"/>
                </a:lnTo>
                <a:lnTo>
                  <a:pt x="6522859" y="7670882"/>
                </a:lnTo>
                <a:lnTo>
                  <a:pt x="0" y="767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21511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58669" y="1329285"/>
            <a:ext cx="6522859" cy="7670882"/>
          </a:xfrm>
          <a:custGeom>
            <a:avLst/>
            <a:gdLst/>
            <a:ahLst/>
            <a:cxnLst/>
            <a:rect r="r" b="b" t="t" l="l"/>
            <a:pathLst>
              <a:path h="7670882" w="6522859">
                <a:moveTo>
                  <a:pt x="0" y="0"/>
                </a:moveTo>
                <a:lnTo>
                  <a:pt x="6522859" y="0"/>
                </a:lnTo>
                <a:lnTo>
                  <a:pt x="6522859" y="7670882"/>
                </a:lnTo>
                <a:lnTo>
                  <a:pt x="0" y="7670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65578" y="1329285"/>
            <a:ext cx="6522859" cy="7670882"/>
          </a:xfrm>
          <a:custGeom>
            <a:avLst/>
            <a:gdLst/>
            <a:ahLst/>
            <a:cxnLst/>
            <a:rect r="r" b="b" t="t" l="l"/>
            <a:pathLst>
              <a:path h="7670882" w="6522859">
                <a:moveTo>
                  <a:pt x="0" y="0"/>
                </a:moveTo>
                <a:lnTo>
                  <a:pt x="6522859" y="0"/>
                </a:lnTo>
                <a:lnTo>
                  <a:pt x="6522859" y="7670882"/>
                </a:lnTo>
                <a:lnTo>
                  <a:pt x="0" y="767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21511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33059" y="1028700"/>
            <a:ext cx="6522859" cy="7670882"/>
          </a:xfrm>
          <a:custGeom>
            <a:avLst/>
            <a:gdLst/>
            <a:ahLst/>
            <a:cxnLst/>
            <a:rect r="r" b="b" t="t" l="l"/>
            <a:pathLst>
              <a:path h="7670882" w="6522859">
                <a:moveTo>
                  <a:pt x="0" y="0"/>
                </a:moveTo>
                <a:lnTo>
                  <a:pt x="6522859" y="0"/>
                </a:lnTo>
                <a:lnTo>
                  <a:pt x="6522859" y="7670882"/>
                </a:lnTo>
                <a:lnTo>
                  <a:pt x="0" y="7670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14869" y="0"/>
            <a:ext cx="5525679" cy="10287000"/>
            <a:chOff x="0" y="0"/>
            <a:chExt cx="145532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53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55323">
                  <a:moveTo>
                    <a:pt x="0" y="0"/>
                  </a:moveTo>
                  <a:lnTo>
                    <a:pt x="1455323" y="0"/>
                  </a:lnTo>
                  <a:lnTo>
                    <a:pt x="14553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14373" y="966278"/>
            <a:ext cx="7798491" cy="133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 spc="-749">
                <a:solidFill>
                  <a:srgbClr val="FAEFE0"/>
                </a:solidFill>
                <a:latin typeface="Open Sauce Semi-Bold"/>
              </a:rPr>
              <a:t>The Fix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3683" y="1278254"/>
            <a:ext cx="8007870" cy="1427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22"/>
              </a:lnSpc>
            </a:pPr>
            <a:r>
              <a:rPr lang="en-US" sz="4351" spc="-326">
                <a:solidFill>
                  <a:srgbClr val="282A29"/>
                </a:solidFill>
                <a:latin typeface="Open Sauce Bold"/>
              </a:rPr>
              <a:t>Quality control: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4382"/>
              </a:lnSpc>
            </a:pPr>
            <a:r>
              <a:rPr lang="en-US" sz="3651" spc="-273">
                <a:solidFill>
                  <a:srgbClr val="282A29"/>
                </a:solidFill>
                <a:latin typeface="Open Sauce"/>
              </a:rPr>
              <a:t>offering an image quality detector with low-light and blur sensors to help sellers present high quality images and make sure buyers are able to asses’ items properly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  <a:r>
              <a:rPr lang="en-US" sz="4351" spc="-326">
                <a:solidFill>
                  <a:srgbClr val="282A29"/>
                </a:solidFill>
                <a:latin typeface="Open Sauce Bold"/>
              </a:rPr>
              <a:t>Trust &amp; reliability: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4382"/>
              </a:lnSpc>
            </a:pPr>
            <a:r>
              <a:rPr lang="en-US" sz="3651" spc="-273">
                <a:solidFill>
                  <a:srgbClr val="282A29"/>
                </a:solidFill>
                <a:latin typeface="Open Sauce"/>
              </a:rPr>
              <a:t>assigning ‘Trusted-Seller’ badges based on reviews and ratings of the sellers to encourage users to shop with confidence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 algn="l">
              <a:lnSpc>
                <a:spcPts val="522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014869" y="7978238"/>
            <a:ext cx="5525679" cy="1808404"/>
          </a:xfrm>
          <a:custGeom>
            <a:avLst/>
            <a:gdLst/>
            <a:ahLst/>
            <a:cxnLst/>
            <a:rect r="r" b="b" t="t" l="l"/>
            <a:pathLst>
              <a:path h="1808404" w="5525679">
                <a:moveTo>
                  <a:pt x="0" y="0"/>
                </a:moveTo>
                <a:lnTo>
                  <a:pt x="5525679" y="0"/>
                </a:lnTo>
                <a:lnTo>
                  <a:pt x="5525679" y="1808404"/>
                </a:lnTo>
                <a:lnTo>
                  <a:pt x="0" y="1808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14869" y="0"/>
            <a:ext cx="5525679" cy="10287000"/>
            <a:chOff x="0" y="0"/>
            <a:chExt cx="145532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53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55323">
                  <a:moveTo>
                    <a:pt x="0" y="0"/>
                  </a:moveTo>
                  <a:lnTo>
                    <a:pt x="1455323" y="0"/>
                  </a:lnTo>
                  <a:lnTo>
                    <a:pt x="14553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14373" y="966278"/>
            <a:ext cx="7798491" cy="133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 spc="-749">
                <a:solidFill>
                  <a:srgbClr val="FAEFE0"/>
                </a:solidFill>
                <a:latin typeface="Open Sauce Semi-Bold"/>
              </a:rPr>
              <a:t>The Fix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6919" y="1318118"/>
            <a:ext cx="8007870" cy="1438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22"/>
              </a:lnSpc>
            </a:pPr>
            <a:r>
              <a:rPr lang="en-US" sz="4351" spc="-326">
                <a:solidFill>
                  <a:srgbClr val="282A29"/>
                </a:solidFill>
                <a:latin typeface="Open Sauce Bold"/>
              </a:rPr>
              <a:t>Accessibility &amp; Suppor</a:t>
            </a:r>
            <a:r>
              <a:rPr lang="en-US" sz="4351" spc="-326">
                <a:solidFill>
                  <a:srgbClr val="282A29"/>
                </a:solidFill>
                <a:latin typeface="Open Sauce"/>
              </a:rPr>
              <a:t>t: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4382"/>
              </a:lnSpc>
            </a:pPr>
            <a:r>
              <a:rPr lang="en-US" sz="3651" spc="-273">
                <a:solidFill>
                  <a:srgbClr val="282A29"/>
                </a:solidFill>
                <a:latin typeface="Open Sauce"/>
              </a:rPr>
              <a:t>24/7 chatbot for continuous assistance </a:t>
            </a:r>
          </a:p>
          <a:p>
            <a:pPr>
              <a:lnSpc>
                <a:spcPts val="4382"/>
              </a:lnSpc>
            </a:pPr>
          </a:p>
          <a:p>
            <a:pPr>
              <a:lnSpc>
                <a:spcPts val="4382"/>
              </a:lnSpc>
            </a:pPr>
            <a:r>
              <a:rPr lang="en-US" sz="3651" spc="-273">
                <a:solidFill>
                  <a:srgbClr val="282A29"/>
                </a:solidFill>
                <a:latin typeface="Open Sauce"/>
              </a:rPr>
              <a:t>Adjustable text-sizes and text-to-speech capabilities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  <a:r>
              <a:rPr lang="en-US" sz="4351" spc="-326">
                <a:solidFill>
                  <a:srgbClr val="282A29"/>
                </a:solidFill>
                <a:latin typeface="Open Sauce Bold"/>
              </a:rPr>
              <a:t>Flexibility: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4382"/>
              </a:lnSpc>
            </a:pPr>
            <a:r>
              <a:rPr lang="en-US" sz="3651" spc="-273">
                <a:solidFill>
                  <a:srgbClr val="282A29"/>
                </a:solidFill>
                <a:latin typeface="Open Sauce"/>
              </a:rPr>
              <a:t>recommendation system enhancing user experience 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4382"/>
              </a:lnSpc>
            </a:pPr>
            <a:r>
              <a:rPr lang="en-US" sz="3651" spc="-273">
                <a:solidFill>
                  <a:srgbClr val="282A29"/>
                </a:solidFill>
                <a:latin typeface="Open Sauce"/>
              </a:rPr>
              <a:t>Price negotiation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 algn="l">
              <a:lnSpc>
                <a:spcPts val="522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014869" y="7978238"/>
            <a:ext cx="5525679" cy="1808404"/>
          </a:xfrm>
          <a:custGeom>
            <a:avLst/>
            <a:gdLst/>
            <a:ahLst/>
            <a:cxnLst/>
            <a:rect r="r" b="b" t="t" l="l"/>
            <a:pathLst>
              <a:path h="1808404" w="5525679">
                <a:moveTo>
                  <a:pt x="0" y="0"/>
                </a:moveTo>
                <a:lnTo>
                  <a:pt x="5525679" y="0"/>
                </a:lnTo>
                <a:lnTo>
                  <a:pt x="5525679" y="1808404"/>
                </a:lnTo>
                <a:lnTo>
                  <a:pt x="0" y="1808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0989" y="0"/>
            <a:ext cx="5857281" cy="10287000"/>
            <a:chOff x="0" y="0"/>
            <a:chExt cx="154265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265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42658">
                  <a:moveTo>
                    <a:pt x="0" y="0"/>
                  </a:moveTo>
                  <a:lnTo>
                    <a:pt x="1542658" y="0"/>
                  </a:lnTo>
                  <a:lnTo>
                    <a:pt x="15426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35400" y="6927366"/>
            <a:ext cx="4152870" cy="2386013"/>
          </a:xfrm>
          <a:custGeom>
            <a:avLst/>
            <a:gdLst/>
            <a:ahLst/>
            <a:cxnLst/>
            <a:rect r="r" b="b" t="t" l="l"/>
            <a:pathLst>
              <a:path h="2386013" w="4152870">
                <a:moveTo>
                  <a:pt x="0" y="0"/>
                </a:moveTo>
                <a:lnTo>
                  <a:pt x="4152870" y="0"/>
                </a:lnTo>
                <a:lnTo>
                  <a:pt x="4152870" y="2386013"/>
                </a:lnTo>
                <a:lnTo>
                  <a:pt x="0" y="238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59673"/>
            <a:ext cx="6992076" cy="281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99"/>
              </a:lnSpc>
            </a:pPr>
            <a:r>
              <a:rPr lang="en-US" sz="9999" spc="-749">
                <a:solidFill>
                  <a:srgbClr val="FAEFE0"/>
                </a:solidFill>
                <a:latin typeface="Open Sauce Semi-Bold"/>
              </a:rPr>
              <a:t>Business model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020776" y="1061760"/>
            <a:ext cx="5897381" cy="1457601"/>
            <a:chOff x="0" y="0"/>
            <a:chExt cx="7863175" cy="194346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7863175" cy="916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50"/>
                </a:lnSpc>
                <a:spcBef>
                  <a:spcPct val="0"/>
                </a:spcBef>
              </a:pPr>
              <a:r>
                <a:rPr lang="en-US" sz="4541" spc="-340">
                  <a:solidFill>
                    <a:srgbClr val="282A29"/>
                  </a:solidFill>
                  <a:latin typeface="Open Sauce Semi-Bold"/>
                </a:rPr>
                <a:t>Buying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67899"/>
              <a:ext cx="7863175" cy="675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33"/>
                </a:lnSpc>
              </a:pPr>
              <a:r>
                <a:rPr lang="en-US" sz="3277" spc="-163">
                  <a:solidFill>
                    <a:srgbClr val="282A29"/>
                  </a:solidFill>
                  <a:latin typeface="Open Sauce"/>
                </a:rPr>
                <a:t>Delivery fee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433982" y="1068425"/>
            <a:ext cx="6657630" cy="1450937"/>
            <a:chOff x="0" y="0"/>
            <a:chExt cx="8876840" cy="193458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887684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35"/>
                </a:lnSpc>
                <a:spcBef>
                  <a:spcPct val="0"/>
                </a:spcBef>
              </a:pPr>
              <a:r>
                <a:rPr lang="en-US" sz="4446" spc="-333">
                  <a:solidFill>
                    <a:srgbClr val="282A29"/>
                  </a:solidFill>
                  <a:latin typeface="Open Sauce Semi-Bold"/>
                </a:rPr>
                <a:t>Selling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77358"/>
              <a:ext cx="88768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7"/>
                </a:lnSpc>
              </a:pPr>
              <a:r>
                <a:rPr lang="en-US" sz="3197" spc="-159">
                  <a:solidFill>
                    <a:srgbClr val="282A29"/>
                  </a:solidFill>
                  <a:latin typeface="Open Sauce"/>
                </a:rPr>
                <a:t>5% platform fee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20776" y="4113769"/>
            <a:ext cx="6657630" cy="1450937"/>
            <a:chOff x="0" y="0"/>
            <a:chExt cx="8876840" cy="193458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887684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35"/>
                </a:lnSpc>
                <a:spcBef>
                  <a:spcPct val="0"/>
                </a:spcBef>
              </a:pPr>
              <a:r>
                <a:rPr lang="en-US" sz="4446" spc="-333">
                  <a:solidFill>
                    <a:srgbClr val="282A29"/>
                  </a:solidFill>
                  <a:latin typeface="Open Sauce Semi-Bold"/>
                </a:rPr>
                <a:t>Delivery 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277358"/>
              <a:ext cx="88768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7"/>
                </a:lnSpc>
              </a:pPr>
              <a:r>
                <a:rPr lang="en-US" sz="3197" spc="-159">
                  <a:solidFill>
                    <a:srgbClr val="282A29"/>
                  </a:solidFill>
                  <a:latin typeface="Open Sauce"/>
                </a:rPr>
                <a:t>collaboration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433982" y="4113769"/>
            <a:ext cx="6657630" cy="1450937"/>
            <a:chOff x="0" y="0"/>
            <a:chExt cx="8876840" cy="193458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887684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35"/>
                </a:lnSpc>
                <a:spcBef>
                  <a:spcPct val="0"/>
                </a:spcBef>
              </a:pPr>
              <a:r>
                <a:rPr lang="en-US" sz="4446" spc="-333">
                  <a:solidFill>
                    <a:srgbClr val="282A29"/>
                  </a:solidFill>
                  <a:latin typeface="Open Sauce Semi-Bold"/>
                </a:rPr>
                <a:t>Payment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277358"/>
              <a:ext cx="88768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7"/>
                </a:lnSpc>
              </a:pPr>
              <a:r>
                <a:rPr lang="en-US" sz="3197" spc="-159">
                  <a:solidFill>
                    <a:srgbClr val="282A29"/>
                  </a:solidFill>
                  <a:latin typeface="Open Sauce"/>
                </a:rPr>
                <a:t>COD &amp;  online payment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20776" y="7159114"/>
            <a:ext cx="6657630" cy="1450937"/>
            <a:chOff x="0" y="0"/>
            <a:chExt cx="8876840" cy="193458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887684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35"/>
                </a:lnSpc>
                <a:spcBef>
                  <a:spcPct val="0"/>
                </a:spcBef>
              </a:pPr>
              <a:r>
                <a:rPr lang="en-US" sz="4446" spc="-333">
                  <a:solidFill>
                    <a:srgbClr val="282A29"/>
                  </a:solidFill>
                  <a:latin typeface="Open Sauce Semi-Bold"/>
                </a:rPr>
                <a:t>Donating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277358"/>
              <a:ext cx="88768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7"/>
                </a:lnSpc>
              </a:pPr>
              <a:r>
                <a:rPr lang="en-US" sz="3197" spc="-159">
                  <a:solidFill>
                    <a:srgbClr val="282A29"/>
                  </a:solidFill>
                  <a:latin typeface="Open Sauce"/>
                </a:rPr>
                <a:t>collaboration 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00286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01367" y="1807101"/>
            <a:ext cx="6930177" cy="70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4"/>
              </a:lnSpc>
              <a:spcBef>
                <a:spcPct val="0"/>
              </a:spcBef>
            </a:pPr>
            <a:r>
              <a:rPr lang="en-US" sz="4628" spc="-347">
                <a:solidFill>
                  <a:srgbClr val="282A29"/>
                </a:solidFill>
                <a:latin typeface="Open Sauce Semi-Bold"/>
              </a:rPr>
              <a:t>Cost for development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87036" y="4101506"/>
            <a:ext cx="5958839" cy="333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2019" indent="-476010" lvl="1">
              <a:lnSpc>
                <a:spcPts val="5291"/>
              </a:lnSpc>
              <a:buFont typeface="Arial"/>
              <a:buChar char="•"/>
            </a:pPr>
            <a:r>
              <a:rPr lang="en-US" sz="4409" spc="-330">
                <a:solidFill>
                  <a:srgbClr val="282A29"/>
                </a:solidFill>
                <a:latin typeface="Open Sauce"/>
              </a:rPr>
              <a:t>Maintenance</a:t>
            </a:r>
          </a:p>
          <a:p>
            <a:pPr marL="952019" indent="-476010" lvl="1">
              <a:lnSpc>
                <a:spcPts val="5291"/>
              </a:lnSpc>
              <a:buFont typeface="Arial"/>
              <a:buChar char="•"/>
            </a:pPr>
            <a:r>
              <a:rPr lang="en-US" sz="4409" spc="-330">
                <a:solidFill>
                  <a:srgbClr val="282A29"/>
                </a:solidFill>
                <a:latin typeface="Open Sauce"/>
              </a:rPr>
              <a:t>Development</a:t>
            </a:r>
          </a:p>
          <a:p>
            <a:pPr marL="952019" indent="-476010" lvl="1">
              <a:lnSpc>
                <a:spcPts val="5291"/>
              </a:lnSpc>
              <a:buFont typeface="Arial"/>
              <a:buChar char="•"/>
            </a:pPr>
            <a:r>
              <a:rPr lang="en-US" sz="4409" spc="-330">
                <a:solidFill>
                  <a:srgbClr val="282A29"/>
                </a:solidFill>
                <a:latin typeface="Open Sauce"/>
              </a:rPr>
              <a:t>Delivery collaboration</a:t>
            </a:r>
          </a:p>
          <a:p>
            <a:pPr marL="952019" indent="-476010" lvl="1">
              <a:lnSpc>
                <a:spcPts val="5291"/>
              </a:lnSpc>
              <a:buFont typeface="Arial"/>
              <a:buChar char="•"/>
            </a:pPr>
            <a:r>
              <a:rPr lang="en-US" sz="4409" spc="-330">
                <a:solidFill>
                  <a:srgbClr val="282A29"/>
                </a:solidFill>
                <a:latin typeface="Open Sauce"/>
              </a:rPr>
              <a:t>Marketing</a:t>
            </a:r>
          </a:p>
          <a:p>
            <a:pPr marL="952019" indent="-476010" lvl="1">
              <a:lnSpc>
                <a:spcPts val="5291"/>
              </a:lnSpc>
              <a:buFont typeface="Arial"/>
              <a:buChar char="•"/>
            </a:pPr>
            <a:r>
              <a:rPr lang="en-US" sz="4409" spc="-330">
                <a:solidFill>
                  <a:srgbClr val="282A29"/>
                </a:solidFill>
                <a:latin typeface="Open Sauce"/>
              </a:rPr>
              <a:t>Unforseen expenses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93541" y="0"/>
            <a:ext cx="6986015" cy="10287000"/>
            <a:chOff x="0" y="0"/>
            <a:chExt cx="183993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993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39938">
                  <a:moveTo>
                    <a:pt x="0" y="0"/>
                  </a:moveTo>
                  <a:lnTo>
                    <a:pt x="1839938" y="0"/>
                  </a:lnTo>
                  <a:lnTo>
                    <a:pt x="1839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93541" y="6052659"/>
            <a:ext cx="4865338" cy="4445702"/>
          </a:xfrm>
          <a:custGeom>
            <a:avLst/>
            <a:gdLst/>
            <a:ahLst/>
            <a:cxnLst/>
            <a:rect r="r" b="b" t="t" l="l"/>
            <a:pathLst>
              <a:path h="4445702" w="4865338">
                <a:moveTo>
                  <a:pt x="0" y="0"/>
                </a:moveTo>
                <a:lnTo>
                  <a:pt x="4865338" y="0"/>
                </a:lnTo>
                <a:lnTo>
                  <a:pt x="4865338" y="4445702"/>
                </a:lnTo>
                <a:lnTo>
                  <a:pt x="0" y="4445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66488" y="1104900"/>
            <a:ext cx="7675812" cy="1202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</a:pPr>
            <a:r>
              <a:rPr lang="en-US" sz="8400" spc="-630">
                <a:solidFill>
                  <a:srgbClr val="FAEFE0"/>
                </a:solidFill>
                <a:latin typeface="Open Sauce"/>
              </a:rPr>
              <a:t>Technologies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58465" y="2620715"/>
            <a:ext cx="5897381" cy="1457601"/>
            <a:chOff x="0" y="0"/>
            <a:chExt cx="7863175" cy="194346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7863175" cy="916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50"/>
                </a:lnSpc>
                <a:spcBef>
                  <a:spcPct val="0"/>
                </a:spcBef>
              </a:pPr>
              <a:r>
                <a:rPr lang="en-US" sz="4541" spc="-340">
                  <a:solidFill>
                    <a:srgbClr val="282A29"/>
                  </a:solidFill>
                  <a:latin typeface="Open Sauce Semi-Bold"/>
                </a:rPr>
                <a:t>back-end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67899"/>
              <a:ext cx="7863175" cy="675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33"/>
                </a:lnSpc>
              </a:pPr>
              <a:r>
                <a:rPr lang="en-US" sz="3277" spc="-163">
                  <a:solidFill>
                    <a:srgbClr val="282A29"/>
                  </a:solidFill>
                  <a:latin typeface="Open Sauce"/>
                </a:rPr>
                <a:t>SpringBoot/Javascript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068279" y="2627379"/>
            <a:ext cx="6657630" cy="1450937"/>
            <a:chOff x="0" y="0"/>
            <a:chExt cx="8876840" cy="193458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887684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35"/>
                </a:lnSpc>
                <a:spcBef>
                  <a:spcPct val="0"/>
                </a:spcBef>
              </a:pPr>
              <a:r>
                <a:rPr lang="en-US" sz="4446" spc="-333">
                  <a:solidFill>
                    <a:srgbClr val="282A29"/>
                  </a:solidFill>
                  <a:latin typeface="Open Sauce Semi-Bold"/>
                </a:rPr>
                <a:t>front-end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77358"/>
              <a:ext cx="88768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7"/>
                </a:lnSpc>
              </a:pPr>
              <a:r>
                <a:rPr lang="en-US" sz="3197" spc="-159">
                  <a:solidFill>
                    <a:srgbClr val="282A29"/>
                  </a:solidFill>
                  <a:latin typeface="Open Sauce"/>
                </a:rPr>
                <a:t>Reactjs./Html CSS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068279" y="6438161"/>
            <a:ext cx="5504339" cy="1450937"/>
            <a:chOff x="0" y="0"/>
            <a:chExt cx="7339119" cy="193458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7339119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35"/>
                </a:lnSpc>
                <a:spcBef>
                  <a:spcPct val="0"/>
                </a:spcBef>
              </a:pPr>
              <a:r>
                <a:rPr lang="en-US" sz="4446" spc="-333">
                  <a:solidFill>
                    <a:srgbClr val="282A29"/>
                  </a:solidFill>
                  <a:latin typeface="Open Sauce Semi-Bold"/>
                </a:rPr>
                <a:t>Development Process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277358"/>
              <a:ext cx="7339119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7"/>
                </a:lnSpc>
              </a:pPr>
              <a:r>
                <a:rPr lang="en-US" sz="3197" spc="-159">
                  <a:solidFill>
                    <a:srgbClr val="282A29"/>
                  </a:solidFill>
                  <a:latin typeface="Open Sauce"/>
                </a:rPr>
                <a:t>GitHub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58465" y="6438161"/>
            <a:ext cx="6657630" cy="1450937"/>
            <a:chOff x="0" y="0"/>
            <a:chExt cx="8876840" cy="193458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887684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35"/>
                </a:lnSpc>
                <a:spcBef>
                  <a:spcPct val="0"/>
                </a:spcBef>
              </a:pPr>
              <a:r>
                <a:rPr lang="en-US" sz="4446" spc="-333">
                  <a:solidFill>
                    <a:srgbClr val="282A29"/>
                  </a:solidFill>
                  <a:latin typeface="Open Sauce Semi-Bold"/>
                </a:rPr>
                <a:t>Database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277358"/>
              <a:ext cx="88768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7"/>
                </a:lnSpc>
              </a:pPr>
              <a:r>
                <a:rPr lang="en-US" sz="3197" spc="-159">
                  <a:solidFill>
                    <a:srgbClr val="282A29"/>
                  </a:solidFill>
                  <a:latin typeface="Open Sauce"/>
                </a:rPr>
                <a:t>Mysql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8470611" cy="10431551"/>
            <a:chOff x="0" y="0"/>
            <a:chExt cx="2230943" cy="27474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0943" cy="2747404"/>
            </a:xfrm>
            <a:custGeom>
              <a:avLst/>
              <a:gdLst/>
              <a:ahLst/>
              <a:cxnLst/>
              <a:rect r="r" b="b" t="t" l="l"/>
              <a:pathLst>
                <a:path h="2747404" w="2230943">
                  <a:moveTo>
                    <a:pt x="0" y="0"/>
                  </a:moveTo>
                  <a:lnTo>
                    <a:pt x="2230943" y="0"/>
                  </a:lnTo>
                  <a:lnTo>
                    <a:pt x="2230943" y="2747404"/>
                  </a:lnTo>
                  <a:lnTo>
                    <a:pt x="0" y="2747404"/>
                  </a:lnTo>
                  <a:close/>
                </a:path>
              </a:pathLst>
            </a:custGeom>
            <a:solidFill>
              <a:srgbClr val="C499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482051" y="5880038"/>
            <a:ext cx="1233949" cy="4406962"/>
          </a:xfrm>
          <a:custGeom>
            <a:avLst/>
            <a:gdLst/>
            <a:ahLst/>
            <a:cxnLst/>
            <a:rect r="r" b="b" t="t" l="l"/>
            <a:pathLst>
              <a:path h="4406962" w="1233949">
                <a:moveTo>
                  <a:pt x="0" y="0"/>
                </a:moveTo>
                <a:lnTo>
                  <a:pt x="1233949" y="0"/>
                </a:lnTo>
                <a:lnTo>
                  <a:pt x="1233949" y="4406962"/>
                </a:lnTo>
                <a:lnTo>
                  <a:pt x="0" y="440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12509" y="6811457"/>
            <a:ext cx="3080371" cy="3620094"/>
          </a:xfrm>
          <a:custGeom>
            <a:avLst/>
            <a:gdLst/>
            <a:ahLst/>
            <a:cxnLst/>
            <a:rect r="r" b="b" t="t" l="l"/>
            <a:pathLst>
              <a:path h="3620094" w="3080371">
                <a:moveTo>
                  <a:pt x="0" y="0"/>
                </a:moveTo>
                <a:lnTo>
                  <a:pt x="3080371" y="0"/>
                </a:lnTo>
                <a:lnTo>
                  <a:pt x="3080371" y="3620094"/>
                </a:lnTo>
                <a:lnTo>
                  <a:pt x="0" y="3620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010408" y="988803"/>
            <a:ext cx="7604203" cy="1365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0"/>
              </a:lnSpc>
              <a:spcBef>
                <a:spcPct val="0"/>
              </a:spcBef>
            </a:pPr>
            <a:r>
              <a:rPr lang="en-US" sz="11100" spc="-832">
                <a:solidFill>
                  <a:srgbClr val="FAEFE0"/>
                </a:solidFill>
                <a:latin typeface="Open Sauce Semi-Bold"/>
              </a:rPr>
              <a:t>Definition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6982" y="3458022"/>
            <a:ext cx="7293414" cy="365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9"/>
              </a:lnSpc>
            </a:pPr>
            <a:r>
              <a:rPr lang="en-US" sz="3699" spc="-184">
                <a:solidFill>
                  <a:srgbClr val="282A29"/>
                </a:solidFill>
                <a:latin typeface="Open Sauce"/>
              </a:rPr>
              <a:t>Thrift store is a place for buying &amp; selling old items. </a:t>
            </a:r>
          </a:p>
          <a:p>
            <a:pPr>
              <a:lnSpc>
                <a:spcPts val="4809"/>
              </a:lnSpc>
            </a:pPr>
          </a:p>
          <a:p>
            <a:pPr>
              <a:lnSpc>
                <a:spcPts val="4809"/>
              </a:lnSpc>
            </a:pPr>
            <a:r>
              <a:rPr lang="en-US" sz="3699" spc="-184">
                <a:solidFill>
                  <a:srgbClr val="282A29"/>
                </a:solidFill>
                <a:latin typeface="Open Sauce"/>
              </a:rPr>
              <a:t>Items are sold at lower price than their original retail value</a:t>
            </a:r>
          </a:p>
          <a:p>
            <a:pPr algn="l" marL="0" indent="0" lvl="0">
              <a:lnSpc>
                <a:spcPts val="480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0989" y="0"/>
            <a:ext cx="5857281" cy="10287000"/>
            <a:chOff x="0" y="0"/>
            <a:chExt cx="154265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265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42658">
                  <a:moveTo>
                    <a:pt x="0" y="0"/>
                  </a:moveTo>
                  <a:lnTo>
                    <a:pt x="1542658" y="0"/>
                  </a:lnTo>
                  <a:lnTo>
                    <a:pt x="15426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87770" y="7575051"/>
            <a:ext cx="2547034" cy="2232128"/>
          </a:xfrm>
          <a:custGeom>
            <a:avLst/>
            <a:gdLst/>
            <a:ahLst/>
            <a:cxnLst/>
            <a:rect r="r" b="b" t="t" l="l"/>
            <a:pathLst>
              <a:path h="2232128" w="2547034">
                <a:moveTo>
                  <a:pt x="0" y="0"/>
                </a:moveTo>
                <a:lnTo>
                  <a:pt x="2547034" y="0"/>
                </a:lnTo>
                <a:lnTo>
                  <a:pt x="2547034" y="2232128"/>
                </a:lnTo>
                <a:lnTo>
                  <a:pt x="0" y="2232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917872"/>
            <a:ext cx="6992076" cy="107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60"/>
              </a:lnSpc>
            </a:pPr>
            <a:r>
              <a:rPr lang="en-US" sz="7600" spc="-570">
                <a:solidFill>
                  <a:srgbClr val="FAEFE0"/>
                </a:solidFill>
                <a:latin typeface="Open Sauce Semi-Bold"/>
              </a:rPr>
              <a:t>Deliverables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020776" y="2995474"/>
            <a:ext cx="5897381" cy="5393810"/>
            <a:chOff x="0" y="0"/>
            <a:chExt cx="7863175" cy="719174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7863175" cy="5498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50"/>
                </a:lnSpc>
              </a:pPr>
              <a:r>
                <a:rPr lang="en-US" sz="4541" spc="-340">
                  <a:solidFill>
                    <a:srgbClr val="282A29"/>
                  </a:solidFill>
                  <a:latin typeface="Open Sauce Semi-Bold"/>
                </a:rPr>
                <a:t>A responsive web app that allows users to sell, buy and donate pre-used or second-hand items with ease.</a:t>
              </a:r>
            </a:p>
            <a:p>
              <a:pPr algn="l" marL="0" indent="0" lvl="0">
                <a:lnSpc>
                  <a:spcPts val="5450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850132"/>
              <a:ext cx="7863175" cy="1341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33"/>
                </a:lnSpc>
              </a:pPr>
              <a:r>
                <a:rPr lang="en-US" sz="3277" spc="-163">
                  <a:solidFill>
                    <a:srgbClr val="282A29"/>
                  </a:solidFill>
                  <a:latin typeface="Open Sauce"/>
                </a:rPr>
                <a:t>Provides flexibility , reliability , availability &amp; accessibility 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401280" y="6218240"/>
            <a:ext cx="928627" cy="0"/>
          </a:xfrm>
          <a:prstGeom prst="line">
            <a:avLst/>
          </a:prstGeom>
          <a:ln cap="rnd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8679687" y="6218240"/>
            <a:ext cx="928627" cy="0"/>
          </a:xfrm>
          <a:prstGeom prst="line">
            <a:avLst/>
          </a:prstGeom>
          <a:ln cap="rnd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2958093" y="6218240"/>
            <a:ext cx="928627" cy="0"/>
          </a:xfrm>
          <a:prstGeom prst="line">
            <a:avLst/>
          </a:prstGeom>
          <a:ln cap="rnd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-143537" y="-114303"/>
            <a:ext cx="18569826" cy="4500990"/>
            <a:chOff x="0" y="0"/>
            <a:chExt cx="5039372" cy="1221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39372" cy="1221453"/>
            </a:xfrm>
            <a:custGeom>
              <a:avLst/>
              <a:gdLst/>
              <a:ahLst/>
              <a:cxnLst/>
              <a:rect r="r" b="b" t="t" l="l"/>
              <a:pathLst>
                <a:path h="1221453" w="5039372">
                  <a:moveTo>
                    <a:pt x="0" y="0"/>
                  </a:moveTo>
                  <a:lnTo>
                    <a:pt x="5039372" y="0"/>
                  </a:lnTo>
                  <a:lnTo>
                    <a:pt x="5039372" y="1221453"/>
                  </a:lnTo>
                  <a:lnTo>
                    <a:pt x="0" y="1221453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1500" y="5650590"/>
            <a:ext cx="3349780" cy="1135301"/>
            <a:chOff x="0" y="0"/>
            <a:chExt cx="812800" cy="2754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75473"/>
            </a:xfrm>
            <a:custGeom>
              <a:avLst/>
              <a:gdLst/>
              <a:ahLst/>
              <a:cxnLst/>
              <a:rect r="r" b="b" t="t" l="l"/>
              <a:pathLst>
                <a:path h="27547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5473"/>
                  </a:lnTo>
                  <a:lnTo>
                    <a:pt x="0" y="275473"/>
                  </a:lnTo>
                  <a:close/>
                </a:path>
              </a:pathLst>
            </a:custGeom>
            <a:solidFill>
              <a:srgbClr val="96922B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AEFE0"/>
                  </a:solidFill>
                  <a:latin typeface="Open Sauce Semi-Bold"/>
                </a:rPr>
                <a:t>1st Quarter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329907" y="5650590"/>
            <a:ext cx="3349780" cy="1135301"/>
            <a:chOff x="0" y="0"/>
            <a:chExt cx="812800" cy="2754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75473"/>
            </a:xfrm>
            <a:custGeom>
              <a:avLst/>
              <a:gdLst/>
              <a:ahLst/>
              <a:cxnLst/>
              <a:rect r="r" b="b" t="t" l="l"/>
              <a:pathLst>
                <a:path h="27547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5473"/>
                  </a:lnTo>
                  <a:lnTo>
                    <a:pt x="0" y="275473"/>
                  </a:lnTo>
                  <a:close/>
                </a:path>
              </a:pathLst>
            </a:custGeom>
            <a:solidFill>
              <a:srgbClr val="E0BE1A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AEFE0"/>
                  </a:solidFill>
                  <a:latin typeface="Open Sauce Semi-Bold"/>
                </a:rPr>
                <a:t>2nd Quarter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08313" y="5650590"/>
            <a:ext cx="3349780" cy="1135301"/>
            <a:chOff x="0" y="0"/>
            <a:chExt cx="812800" cy="2754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75473"/>
            </a:xfrm>
            <a:custGeom>
              <a:avLst/>
              <a:gdLst/>
              <a:ahLst/>
              <a:cxnLst/>
              <a:rect r="r" b="b" t="t" l="l"/>
              <a:pathLst>
                <a:path h="27547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5473"/>
                  </a:lnTo>
                  <a:lnTo>
                    <a:pt x="0" y="275473"/>
                  </a:lnTo>
                  <a:close/>
                </a:path>
              </a:pathLst>
            </a:custGeom>
            <a:solidFill>
              <a:srgbClr val="B396BC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AEFE0"/>
                  </a:solidFill>
                  <a:latin typeface="Open Sauce Semi-Bold"/>
                </a:rPr>
                <a:t>3rd Quarter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886720" y="5650590"/>
            <a:ext cx="3349780" cy="1135301"/>
            <a:chOff x="0" y="0"/>
            <a:chExt cx="812800" cy="27547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275473"/>
            </a:xfrm>
            <a:custGeom>
              <a:avLst/>
              <a:gdLst/>
              <a:ahLst/>
              <a:cxnLst/>
              <a:rect r="r" b="b" t="t" l="l"/>
              <a:pathLst>
                <a:path h="27547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5473"/>
                  </a:lnTo>
                  <a:lnTo>
                    <a:pt x="0" y="275473"/>
                  </a:lnTo>
                  <a:close/>
                </a:path>
              </a:pathLst>
            </a:custGeom>
            <a:solidFill>
              <a:srgbClr val="D04C00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AEFE0"/>
                  </a:solidFill>
                  <a:latin typeface="Open Sauce Semi-Bold"/>
                </a:rPr>
                <a:t>4th Quarter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4209489" y="-25937"/>
            <a:ext cx="2448932" cy="4412624"/>
          </a:xfrm>
          <a:custGeom>
            <a:avLst/>
            <a:gdLst/>
            <a:ahLst/>
            <a:cxnLst/>
            <a:rect r="r" b="b" t="t" l="l"/>
            <a:pathLst>
              <a:path h="4412624" w="2448932">
                <a:moveTo>
                  <a:pt x="0" y="0"/>
                </a:moveTo>
                <a:lnTo>
                  <a:pt x="2448932" y="0"/>
                </a:lnTo>
                <a:lnTo>
                  <a:pt x="2448932" y="4412624"/>
                </a:lnTo>
                <a:lnTo>
                  <a:pt x="0" y="4412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3121"/>
            </a:stretch>
          </a:blipFill>
        </p:spPr>
      </p:sp>
      <p:sp>
        <p:nvSpPr>
          <p:cNvPr name="AutoShape 21" id="21"/>
          <p:cNvSpPr/>
          <p:nvPr/>
        </p:nvSpPr>
        <p:spPr>
          <a:xfrm>
            <a:off x="3" y="4382065"/>
            <a:ext cx="18287997" cy="4622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1237974" y="1419225"/>
            <a:ext cx="9380440" cy="166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151"/>
              </a:lnSpc>
              <a:spcBef>
                <a:spcPct val="0"/>
              </a:spcBef>
            </a:pPr>
            <a:r>
              <a:rPr lang="en-US" sz="13502" spc="-1012" u="none">
                <a:solidFill>
                  <a:srgbClr val="FAEFE0"/>
                </a:solidFill>
                <a:latin typeface="Open Sauce Semi-Bold"/>
              </a:rPr>
              <a:t>Timeline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4810798"/>
            <a:ext cx="10761951" cy="565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28"/>
              </a:lnSpc>
              <a:spcBef>
                <a:spcPct val="0"/>
              </a:spcBef>
            </a:pPr>
            <a:r>
              <a:rPr lang="en-US" sz="3483" spc="-174">
                <a:solidFill>
                  <a:srgbClr val="282A29"/>
                </a:solidFill>
                <a:latin typeface="Open Sauce Bold"/>
              </a:rPr>
              <a:t>FYP - 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1500" y="7165722"/>
            <a:ext cx="332792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699" spc="-134">
                <a:solidFill>
                  <a:srgbClr val="282A29"/>
                </a:solidFill>
                <a:latin typeface="Open Sauce"/>
              </a:rPr>
              <a:t>Proposal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341450" y="7165722"/>
            <a:ext cx="333823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699" spc="-134">
                <a:solidFill>
                  <a:srgbClr val="282A29"/>
                </a:solidFill>
                <a:latin typeface="Open Sauce"/>
              </a:rPr>
              <a:t>Requirement analysis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19141" y="7165722"/>
            <a:ext cx="333895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699" spc="-134">
                <a:solidFill>
                  <a:srgbClr val="282A29"/>
                </a:solidFill>
                <a:latin typeface="Open Sauce"/>
              </a:rPr>
              <a:t>Design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920118" y="7165722"/>
            <a:ext cx="331638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699" spc="-134">
                <a:solidFill>
                  <a:srgbClr val="282A29"/>
                </a:solidFill>
                <a:latin typeface="Open Sauce"/>
              </a:rPr>
              <a:t>Interim implementation &amp; deployment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401280" y="6218240"/>
            <a:ext cx="928627" cy="0"/>
          </a:xfrm>
          <a:prstGeom prst="line">
            <a:avLst/>
          </a:prstGeom>
          <a:ln cap="rnd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8679687" y="6218240"/>
            <a:ext cx="928627" cy="0"/>
          </a:xfrm>
          <a:prstGeom prst="line">
            <a:avLst/>
          </a:prstGeom>
          <a:ln cap="rnd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2958093" y="6218240"/>
            <a:ext cx="928627" cy="0"/>
          </a:xfrm>
          <a:prstGeom prst="line">
            <a:avLst/>
          </a:prstGeom>
          <a:ln cap="rnd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-143537" y="-114303"/>
            <a:ext cx="18569826" cy="4500990"/>
            <a:chOff x="0" y="0"/>
            <a:chExt cx="5039372" cy="1221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39372" cy="1221453"/>
            </a:xfrm>
            <a:custGeom>
              <a:avLst/>
              <a:gdLst/>
              <a:ahLst/>
              <a:cxnLst/>
              <a:rect r="r" b="b" t="t" l="l"/>
              <a:pathLst>
                <a:path h="1221453" w="5039372">
                  <a:moveTo>
                    <a:pt x="0" y="0"/>
                  </a:moveTo>
                  <a:lnTo>
                    <a:pt x="5039372" y="0"/>
                  </a:lnTo>
                  <a:lnTo>
                    <a:pt x="5039372" y="1221453"/>
                  </a:lnTo>
                  <a:lnTo>
                    <a:pt x="0" y="1221453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1500" y="5650590"/>
            <a:ext cx="3349780" cy="1135301"/>
            <a:chOff x="0" y="0"/>
            <a:chExt cx="812800" cy="2754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75473"/>
            </a:xfrm>
            <a:custGeom>
              <a:avLst/>
              <a:gdLst/>
              <a:ahLst/>
              <a:cxnLst/>
              <a:rect r="r" b="b" t="t" l="l"/>
              <a:pathLst>
                <a:path h="27547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5473"/>
                  </a:lnTo>
                  <a:lnTo>
                    <a:pt x="0" y="275473"/>
                  </a:lnTo>
                  <a:close/>
                </a:path>
              </a:pathLst>
            </a:custGeom>
            <a:solidFill>
              <a:srgbClr val="96922B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AEFE0"/>
                  </a:solidFill>
                  <a:latin typeface="Open Sauce Semi-Bold"/>
                </a:rPr>
                <a:t>1st Quarter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329907" y="5650590"/>
            <a:ext cx="3349780" cy="1135301"/>
            <a:chOff x="0" y="0"/>
            <a:chExt cx="812800" cy="2754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75473"/>
            </a:xfrm>
            <a:custGeom>
              <a:avLst/>
              <a:gdLst/>
              <a:ahLst/>
              <a:cxnLst/>
              <a:rect r="r" b="b" t="t" l="l"/>
              <a:pathLst>
                <a:path h="27547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5473"/>
                  </a:lnTo>
                  <a:lnTo>
                    <a:pt x="0" y="275473"/>
                  </a:lnTo>
                  <a:close/>
                </a:path>
              </a:pathLst>
            </a:custGeom>
            <a:solidFill>
              <a:srgbClr val="E0BE1A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AEFE0"/>
                  </a:solidFill>
                  <a:latin typeface="Open Sauce Semi-Bold"/>
                </a:rPr>
                <a:t>2nd Quarter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08313" y="5650590"/>
            <a:ext cx="3349780" cy="1135301"/>
            <a:chOff x="0" y="0"/>
            <a:chExt cx="812800" cy="2754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75473"/>
            </a:xfrm>
            <a:custGeom>
              <a:avLst/>
              <a:gdLst/>
              <a:ahLst/>
              <a:cxnLst/>
              <a:rect r="r" b="b" t="t" l="l"/>
              <a:pathLst>
                <a:path h="27547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5473"/>
                  </a:lnTo>
                  <a:lnTo>
                    <a:pt x="0" y="275473"/>
                  </a:lnTo>
                  <a:close/>
                </a:path>
              </a:pathLst>
            </a:custGeom>
            <a:solidFill>
              <a:srgbClr val="B396BC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AEFE0"/>
                  </a:solidFill>
                  <a:latin typeface="Open Sauce Semi-Bold"/>
                </a:rPr>
                <a:t>3rd Quarter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886720" y="5650590"/>
            <a:ext cx="3349780" cy="1135301"/>
            <a:chOff x="0" y="0"/>
            <a:chExt cx="812800" cy="27547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275473"/>
            </a:xfrm>
            <a:custGeom>
              <a:avLst/>
              <a:gdLst/>
              <a:ahLst/>
              <a:cxnLst/>
              <a:rect r="r" b="b" t="t" l="l"/>
              <a:pathLst>
                <a:path h="27547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5473"/>
                  </a:lnTo>
                  <a:lnTo>
                    <a:pt x="0" y="275473"/>
                  </a:lnTo>
                  <a:close/>
                </a:path>
              </a:pathLst>
            </a:custGeom>
            <a:solidFill>
              <a:srgbClr val="D04C00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AEFE0"/>
                  </a:solidFill>
                  <a:latin typeface="Open Sauce Semi-Bold"/>
                </a:rPr>
                <a:t>4th Quarter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4209489" y="-25937"/>
            <a:ext cx="2448932" cy="4412624"/>
          </a:xfrm>
          <a:custGeom>
            <a:avLst/>
            <a:gdLst/>
            <a:ahLst/>
            <a:cxnLst/>
            <a:rect r="r" b="b" t="t" l="l"/>
            <a:pathLst>
              <a:path h="4412624" w="2448932">
                <a:moveTo>
                  <a:pt x="0" y="0"/>
                </a:moveTo>
                <a:lnTo>
                  <a:pt x="2448932" y="0"/>
                </a:lnTo>
                <a:lnTo>
                  <a:pt x="2448932" y="4412624"/>
                </a:lnTo>
                <a:lnTo>
                  <a:pt x="0" y="4412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3121"/>
            </a:stretch>
          </a:blipFill>
        </p:spPr>
      </p:sp>
      <p:sp>
        <p:nvSpPr>
          <p:cNvPr name="AutoShape 21" id="21"/>
          <p:cNvSpPr/>
          <p:nvPr/>
        </p:nvSpPr>
        <p:spPr>
          <a:xfrm>
            <a:off x="3" y="4382065"/>
            <a:ext cx="18287997" cy="4622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1237974" y="1419225"/>
            <a:ext cx="9380440" cy="166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151"/>
              </a:lnSpc>
              <a:spcBef>
                <a:spcPct val="0"/>
              </a:spcBef>
            </a:pPr>
            <a:r>
              <a:rPr lang="en-US" sz="13502" spc="-1012" u="none">
                <a:solidFill>
                  <a:srgbClr val="FAEFE0"/>
                </a:solidFill>
                <a:latin typeface="Open Sauce Semi-Bold"/>
              </a:rPr>
              <a:t>Timeline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4810798"/>
            <a:ext cx="10761951" cy="565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28"/>
              </a:lnSpc>
              <a:spcBef>
                <a:spcPct val="0"/>
              </a:spcBef>
            </a:pPr>
            <a:r>
              <a:rPr lang="en-US" sz="3483" spc="-174">
                <a:solidFill>
                  <a:srgbClr val="282A29"/>
                </a:solidFill>
                <a:latin typeface="Open Sauce Bold"/>
              </a:rPr>
              <a:t>FYP - II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1500" y="7165722"/>
            <a:ext cx="332792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699" spc="-134">
                <a:solidFill>
                  <a:srgbClr val="282A29"/>
                </a:solidFill>
                <a:latin typeface="Open Sauce"/>
              </a:rPr>
              <a:t>Implementation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341450" y="7165722"/>
            <a:ext cx="333823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699" spc="-134">
                <a:solidFill>
                  <a:srgbClr val="282A29"/>
                </a:solidFill>
                <a:latin typeface="Open Sauce"/>
              </a:rPr>
              <a:t>Deployment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19141" y="7165722"/>
            <a:ext cx="3338952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699" spc="-134">
                <a:solidFill>
                  <a:srgbClr val="282A29"/>
                </a:solidFill>
                <a:latin typeface="Open Sauce"/>
              </a:rPr>
              <a:t>User testing &amp; feedback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920118" y="7165722"/>
            <a:ext cx="331638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699" spc="-134">
                <a:solidFill>
                  <a:srgbClr val="282A29"/>
                </a:solidFill>
                <a:latin typeface="Open Sauce"/>
              </a:rPr>
              <a:t>IImprovements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5719" y="236115"/>
            <a:ext cx="17756563" cy="9814770"/>
            <a:chOff x="0" y="0"/>
            <a:chExt cx="4676626" cy="2584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76625" cy="2584960"/>
            </a:xfrm>
            <a:custGeom>
              <a:avLst/>
              <a:gdLst/>
              <a:ahLst/>
              <a:cxnLst/>
              <a:rect r="r" b="b" t="t" l="l"/>
              <a:pathLst>
                <a:path h="2584960" w="4676625">
                  <a:moveTo>
                    <a:pt x="0" y="0"/>
                  </a:moveTo>
                  <a:lnTo>
                    <a:pt x="4676625" y="0"/>
                  </a:lnTo>
                  <a:lnTo>
                    <a:pt x="4676625" y="2584960"/>
                  </a:lnTo>
                  <a:lnTo>
                    <a:pt x="0" y="258496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10762" y="479835"/>
            <a:ext cx="16666476" cy="9327330"/>
          </a:xfrm>
          <a:custGeom>
            <a:avLst/>
            <a:gdLst/>
            <a:ahLst/>
            <a:cxnLst/>
            <a:rect r="r" b="b" t="t" l="l"/>
            <a:pathLst>
              <a:path h="9327330" w="16666476">
                <a:moveTo>
                  <a:pt x="0" y="0"/>
                </a:moveTo>
                <a:lnTo>
                  <a:pt x="16666476" y="0"/>
                </a:lnTo>
                <a:lnTo>
                  <a:pt x="16666476" y="9327330"/>
                </a:lnTo>
                <a:lnTo>
                  <a:pt x="0" y="9327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95" r="-3982" b="-2595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0989" y="0"/>
            <a:ext cx="5857281" cy="10287000"/>
            <a:chOff x="0" y="0"/>
            <a:chExt cx="154265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265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42658">
                  <a:moveTo>
                    <a:pt x="0" y="0"/>
                  </a:moveTo>
                  <a:lnTo>
                    <a:pt x="1542658" y="0"/>
                  </a:lnTo>
                  <a:lnTo>
                    <a:pt x="15426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75486">
            <a:off x="1278791" y="7148944"/>
            <a:ext cx="3076813" cy="2865282"/>
          </a:xfrm>
          <a:custGeom>
            <a:avLst/>
            <a:gdLst/>
            <a:ahLst/>
            <a:cxnLst/>
            <a:rect r="r" b="b" t="t" l="l"/>
            <a:pathLst>
              <a:path h="2865282" w="3076813">
                <a:moveTo>
                  <a:pt x="0" y="0"/>
                </a:moveTo>
                <a:lnTo>
                  <a:pt x="3076813" y="0"/>
                </a:lnTo>
                <a:lnTo>
                  <a:pt x="3076813" y="2865282"/>
                </a:lnTo>
                <a:lnTo>
                  <a:pt x="0" y="2865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8766" y="1917872"/>
            <a:ext cx="6992076" cy="107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60"/>
              </a:lnSpc>
            </a:pPr>
            <a:r>
              <a:rPr lang="en-US" sz="7600" spc="-570">
                <a:solidFill>
                  <a:srgbClr val="FAEFE0"/>
                </a:solidFill>
                <a:latin typeface="Open Sauce Semi-Bold"/>
              </a:rPr>
              <a:t>Expertise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082934" y="4169734"/>
            <a:ext cx="5897381" cy="2456669"/>
            <a:chOff x="0" y="0"/>
            <a:chExt cx="7863175" cy="327555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7863175" cy="916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50"/>
                </a:lnSpc>
                <a:spcBef>
                  <a:spcPct val="0"/>
                </a:spcBef>
              </a:pPr>
              <a:r>
                <a:rPr lang="en-US" sz="4541" spc="-340">
                  <a:solidFill>
                    <a:srgbClr val="282A29"/>
                  </a:solidFill>
                  <a:latin typeface="Open Sauce Semi-Bold"/>
                </a:rPr>
                <a:t>Muhammad Danyal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67899"/>
              <a:ext cx="7863175" cy="2007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33"/>
                </a:lnSpc>
              </a:pPr>
              <a:r>
                <a:rPr lang="en-US" sz="3277" spc="-163">
                  <a:solidFill>
                    <a:srgbClr val="282A29"/>
                  </a:solidFill>
                  <a:latin typeface="Open Sauce"/>
                </a:rPr>
                <a:t>An expert who will be helping us out with technical issues and figuring things out.  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784845" y="-4308543"/>
            <a:ext cx="2718310" cy="18288000"/>
            <a:chOff x="0" y="0"/>
            <a:chExt cx="71593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934" cy="4816592"/>
            </a:xfrm>
            <a:custGeom>
              <a:avLst/>
              <a:gdLst/>
              <a:ahLst/>
              <a:cxnLst/>
              <a:rect r="r" b="b" t="t" l="l"/>
              <a:pathLst>
                <a:path h="4816592" w="715934">
                  <a:moveTo>
                    <a:pt x="0" y="0"/>
                  </a:moveTo>
                  <a:lnTo>
                    <a:pt x="715934" y="0"/>
                  </a:lnTo>
                  <a:lnTo>
                    <a:pt x="71593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946498" y="4334756"/>
            <a:ext cx="6992076" cy="107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60"/>
              </a:lnSpc>
            </a:pPr>
            <a:r>
              <a:rPr lang="en-US" sz="7600" spc="-570">
                <a:solidFill>
                  <a:srgbClr val="FAEFE0"/>
                </a:solidFill>
                <a:latin typeface="Open Sauce"/>
              </a:rPr>
              <a:t>Thank you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2074" y="9"/>
            <a:ext cx="8632715" cy="10287000"/>
            <a:chOff x="0" y="0"/>
            <a:chExt cx="227363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36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73637">
                  <a:moveTo>
                    <a:pt x="0" y="0"/>
                  </a:moveTo>
                  <a:lnTo>
                    <a:pt x="2273637" y="0"/>
                  </a:lnTo>
                  <a:lnTo>
                    <a:pt x="22736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822074" y="6480485"/>
            <a:ext cx="4509370" cy="4114800"/>
          </a:xfrm>
          <a:custGeom>
            <a:avLst/>
            <a:gdLst/>
            <a:ahLst/>
            <a:cxnLst/>
            <a:rect r="r" b="b" t="t" l="l"/>
            <a:pathLst>
              <a:path h="4114800" w="4509370">
                <a:moveTo>
                  <a:pt x="4509370" y="0"/>
                </a:moveTo>
                <a:lnTo>
                  <a:pt x="0" y="0"/>
                </a:lnTo>
                <a:lnTo>
                  <a:pt x="0" y="4114800"/>
                </a:lnTo>
                <a:lnTo>
                  <a:pt x="4509370" y="4114800"/>
                </a:lnTo>
                <a:lnTo>
                  <a:pt x="45093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26081" y="1797444"/>
            <a:ext cx="8328708" cy="1588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209"/>
              </a:lnSpc>
            </a:pPr>
            <a:r>
              <a:rPr lang="en-US" sz="11099" spc="-832">
                <a:solidFill>
                  <a:srgbClr val="FAEFE0"/>
                </a:solidFill>
                <a:latin typeface="Open Sauce Semi-Bold"/>
              </a:rPr>
              <a:t>The Problem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31160" y="3700462"/>
            <a:ext cx="561479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Deceptive pricing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931160" y="2069559"/>
            <a:ext cx="6702555" cy="1316652"/>
            <a:chOff x="0" y="0"/>
            <a:chExt cx="8936740" cy="175553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8936740" cy="863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921886" indent="-460943" lvl="1">
                <a:lnSpc>
                  <a:spcPts val="5123"/>
                </a:lnSpc>
                <a:buFont typeface="Arial"/>
                <a:buChar char="•"/>
              </a:pPr>
              <a:r>
                <a:rPr lang="en-US" sz="4269" spc="-320">
                  <a:solidFill>
                    <a:srgbClr val="282A29"/>
                  </a:solidFill>
                  <a:latin typeface="Open Sauce"/>
                </a:rPr>
                <a:t>Economic challenges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67572"/>
              <a:ext cx="8936740" cy="587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1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931160" y="5370087"/>
            <a:ext cx="561479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Underutilizing items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31160" y="7036962"/>
            <a:ext cx="7137660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Excessive waste generation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3537" y="414038"/>
            <a:ext cx="18569826" cy="3630781"/>
            <a:chOff x="0" y="0"/>
            <a:chExt cx="5039372" cy="985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9372" cy="985300"/>
            </a:xfrm>
            <a:custGeom>
              <a:avLst/>
              <a:gdLst/>
              <a:ahLst/>
              <a:cxnLst/>
              <a:rect r="r" b="b" t="t" l="l"/>
              <a:pathLst>
                <a:path h="985300" w="5039372">
                  <a:moveTo>
                    <a:pt x="0" y="0"/>
                  </a:moveTo>
                  <a:lnTo>
                    <a:pt x="5039372" y="0"/>
                  </a:lnTo>
                  <a:lnTo>
                    <a:pt x="5039372" y="985300"/>
                  </a:lnTo>
                  <a:lnTo>
                    <a:pt x="0" y="985300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414389" y="700979"/>
            <a:ext cx="1459221" cy="3343840"/>
          </a:xfrm>
          <a:custGeom>
            <a:avLst/>
            <a:gdLst/>
            <a:ahLst/>
            <a:cxnLst/>
            <a:rect r="r" b="b" t="t" l="l"/>
            <a:pathLst>
              <a:path h="3343840" w="1459221">
                <a:moveTo>
                  <a:pt x="0" y="0"/>
                </a:moveTo>
                <a:lnTo>
                  <a:pt x="1459222" y="0"/>
                </a:lnTo>
                <a:lnTo>
                  <a:pt x="1459222" y="3343840"/>
                </a:lnTo>
                <a:lnTo>
                  <a:pt x="0" y="334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301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91813" y="1025894"/>
            <a:ext cx="9380440" cy="2632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2"/>
              </a:lnSpc>
              <a:spcBef>
                <a:spcPct val="0"/>
              </a:spcBef>
            </a:pPr>
            <a:r>
              <a:rPr lang="en-US" sz="11102" spc="-832">
                <a:solidFill>
                  <a:srgbClr val="FAEFE0"/>
                </a:solidFill>
                <a:latin typeface="Open Sauce Semi-Bold"/>
              </a:rPr>
              <a:t>The current setup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91436"/>
            <a:ext cx="6920108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Limited audience reach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072636"/>
            <a:ext cx="6920108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Limited quality assurance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082036"/>
            <a:ext cx="561479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Lack trusted sellers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063236"/>
            <a:ext cx="561479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Scam risks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053836"/>
            <a:ext cx="561479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Crowded platforms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8470611" cy="10431551"/>
            <a:chOff x="0" y="0"/>
            <a:chExt cx="2230943" cy="27474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0943" cy="2747404"/>
            </a:xfrm>
            <a:custGeom>
              <a:avLst/>
              <a:gdLst/>
              <a:ahLst/>
              <a:cxnLst/>
              <a:rect r="r" b="b" t="t" l="l"/>
              <a:pathLst>
                <a:path h="2747404" w="2230943">
                  <a:moveTo>
                    <a:pt x="0" y="0"/>
                  </a:moveTo>
                  <a:lnTo>
                    <a:pt x="2230943" y="0"/>
                  </a:lnTo>
                  <a:lnTo>
                    <a:pt x="2230943" y="2747404"/>
                  </a:lnTo>
                  <a:lnTo>
                    <a:pt x="0" y="2747404"/>
                  </a:lnTo>
                  <a:close/>
                </a:path>
              </a:pathLst>
            </a:custGeom>
            <a:solidFill>
              <a:srgbClr val="C499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426344" y="6172200"/>
            <a:ext cx="1832956" cy="4114800"/>
          </a:xfrm>
          <a:custGeom>
            <a:avLst/>
            <a:gdLst/>
            <a:ahLst/>
            <a:cxnLst/>
            <a:rect r="r" b="b" t="t" l="l"/>
            <a:pathLst>
              <a:path h="4114800" w="1832956">
                <a:moveTo>
                  <a:pt x="0" y="0"/>
                </a:moveTo>
                <a:lnTo>
                  <a:pt x="1832956" y="0"/>
                </a:lnTo>
                <a:lnTo>
                  <a:pt x="18329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10408" y="988803"/>
            <a:ext cx="7604203" cy="1365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0"/>
              </a:lnSpc>
              <a:spcBef>
                <a:spcPct val="0"/>
              </a:spcBef>
            </a:pPr>
            <a:r>
              <a:rPr lang="en-US" sz="11100" spc="-832">
                <a:solidFill>
                  <a:srgbClr val="FAEFE0"/>
                </a:solidFill>
                <a:latin typeface="Open Sauce Semi-Bold"/>
              </a:rPr>
              <a:t>Research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1092" y="2028825"/>
            <a:ext cx="8007870" cy="722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Cultural tradition of sharing &amp; giving</a:t>
            </a:r>
          </a:p>
          <a:p>
            <a:pPr>
              <a:lnSpc>
                <a:spcPts val="5222"/>
              </a:lnSpc>
            </a:pPr>
          </a:p>
          <a:p>
            <a:pPr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Rise of online thrift stores</a:t>
            </a:r>
          </a:p>
          <a:p>
            <a:pPr>
              <a:lnSpc>
                <a:spcPts val="5222"/>
              </a:lnSpc>
            </a:pPr>
          </a:p>
          <a:p>
            <a:pPr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Hesitancy in buying used items</a:t>
            </a:r>
          </a:p>
          <a:p>
            <a:pPr>
              <a:lnSpc>
                <a:spcPts val="5222"/>
              </a:lnSpc>
            </a:pPr>
          </a:p>
          <a:p>
            <a:pPr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Cost-saving</a:t>
            </a:r>
          </a:p>
          <a:p>
            <a:pPr>
              <a:lnSpc>
                <a:spcPts val="5222"/>
              </a:lnSpc>
            </a:pPr>
          </a:p>
          <a:p>
            <a:pPr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Environmental concerns   </a:t>
            </a:r>
          </a:p>
          <a:p>
            <a:pPr algn="l">
              <a:lnSpc>
                <a:spcPts val="522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3443" y="0"/>
            <a:ext cx="6550428" cy="10287000"/>
            <a:chOff x="0" y="0"/>
            <a:chExt cx="172521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521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25215">
                  <a:moveTo>
                    <a:pt x="0" y="0"/>
                  </a:moveTo>
                  <a:lnTo>
                    <a:pt x="1725215" y="0"/>
                  </a:lnTo>
                  <a:lnTo>
                    <a:pt x="17252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53363" y="6779630"/>
            <a:ext cx="4249016" cy="3507370"/>
          </a:xfrm>
          <a:custGeom>
            <a:avLst/>
            <a:gdLst/>
            <a:ahLst/>
            <a:cxnLst/>
            <a:rect r="r" b="b" t="t" l="l"/>
            <a:pathLst>
              <a:path h="3507370" w="4249016">
                <a:moveTo>
                  <a:pt x="0" y="0"/>
                </a:moveTo>
                <a:lnTo>
                  <a:pt x="4249016" y="0"/>
                </a:lnTo>
                <a:lnTo>
                  <a:pt x="4249016" y="3507370"/>
                </a:lnTo>
                <a:lnTo>
                  <a:pt x="0" y="3507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5292" y="897259"/>
            <a:ext cx="8328708" cy="3131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209"/>
              </a:lnSpc>
            </a:pPr>
            <a:r>
              <a:rPr lang="en-US" sz="11099" spc="-832">
                <a:solidFill>
                  <a:srgbClr val="FAEFE0"/>
                </a:solidFill>
                <a:latin typeface="Open Sauce Semi-Bold"/>
              </a:rPr>
              <a:t>Literature review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19082" y="2739392"/>
            <a:ext cx="6702555" cy="518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1886" indent="-460943" lvl="1">
              <a:lnSpc>
                <a:spcPts val="5123"/>
              </a:lnSpc>
              <a:buFont typeface="Arial"/>
              <a:buChar char="•"/>
            </a:pPr>
            <a:r>
              <a:rPr lang="en-US" sz="4269" spc="-320">
                <a:solidFill>
                  <a:srgbClr val="282A29"/>
                </a:solidFill>
                <a:latin typeface="Open Sauce Semi-Bold"/>
              </a:rPr>
              <a:t>Minimalist trend </a:t>
            </a:r>
          </a:p>
          <a:p>
            <a:pPr>
              <a:lnSpc>
                <a:spcPts val="5123"/>
              </a:lnSpc>
            </a:pPr>
          </a:p>
          <a:p>
            <a:pPr marL="921886" indent="-460943" lvl="1">
              <a:lnSpc>
                <a:spcPts val="5123"/>
              </a:lnSpc>
              <a:buFont typeface="Arial"/>
              <a:buChar char="•"/>
            </a:pPr>
            <a:r>
              <a:rPr lang="en-US" sz="4269" spc="-320">
                <a:solidFill>
                  <a:srgbClr val="282A29"/>
                </a:solidFill>
                <a:latin typeface="Open Sauce Semi-Bold"/>
              </a:rPr>
              <a:t>Post-COVID sales boost</a:t>
            </a:r>
          </a:p>
          <a:p>
            <a:pPr>
              <a:lnSpc>
                <a:spcPts val="5123"/>
              </a:lnSpc>
            </a:pPr>
          </a:p>
          <a:p>
            <a:pPr marL="921886" indent="-460943" lvl="1">
              <a:lnSpc>
                <a:spcPts val="5123"/>
              </a:lnSpc>
              <a:buFont typeface="Arial"/>
              <a:buChar char="•"/>
            </a:pPr>
            <a:r>
              <a:rPr lang="en-US" sz="4269" spc="-320">
                <a:solidFill>
                  <a:srgbClr val="282A29"/>
                </a:solidFill>
                <a:latin typeface="Open Sauce Semi-Bold"/>
              </a:rPr>
              <a:t>Green consumerism impact</a:t>
            </a:r>
          </a:p>
          <a:p>
            <a:pPr>
              <a:lnSpc>
                <a:spcPts val="5123"/>
              </a:lnSpc>
            </a:pPr>
          </a:p>
          <a:p>
            <a:pPr algn="l" marL="921886" indent="-460943" lvl="1">
              <a:lnSpc>
                <a:spcPts val="5123"/>
              </a:lnSpc>
              <a:buFont typeface="Arial"/>
              <a:buChar char="•"/>
            </a:pPr>
            <a:r>
              <a:rPr lang="en-US" sz="4269" spc="-320">
                <a:solidFill>
                  <a:srgbClr val="282A29"/>
                </a:solidFill>
                <a:latin typeface="Open Sauce Semi-Bold"/>
              </a:rPr>
              <a:t>Youth attraction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21511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07835" y="1512707"/>
            <a:ext cx="13809828" cy="8284727"/>
          </a:xfrm>
          <a:custGeom>
            <a:avLst/>
            <a:gdLst/>
            <a:ahLst/>
            <a:cxnLst/>
            <a:rect r="r" b="b" t="t" l="l"/>
            <a:pathLst>
              <a:path h="8284727" w="13809828">
                <a:moveTo>
                  <a:pt x="0" y="0"/>
                </a:moveTo>
                <a:lnTo>
                  <a:pt x="13809828" y="0"/>
                </a:lnTo>
                <a:lnTo>
                  <a:pt x="13809828" y="8284727"/>
                </a:lnTo>
                <a:lnTo>
                  <a:pt x="0" y="8284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15" t="-2862" r="-3188" b="-572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98910" y="1036457"/>
            <a:ext cx="1462767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2"/>
              </a:lnSpc>
            </a:pPr>
            <a:r>
              <a:rPr lang="en-US" sz="3151" spc="-236">
                <a:solidFill>
                  <a:srgbClr val="282A29"/>
                </a:solidFill>
                <a:latin typeface="Open Sauce"/>
              </a:rPr>
              <a:t>According to a study below are some factors that encourage the use of thrift stores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21511"/>
            <a:ext cx="17259300" cy="9286429"/>
            <a:chOff x="0" y="0"/>
            <a:chExt cx="4545659" cy="2445808"/>
          </a:xfrm>
        </p:grpSpPr>
        <p:sp>
          <p:nvSpPr>
            <p:cNvPr name="Freeform 3" id="3">
              <a:hlinkClick r:id="rId2" tooltip="https://sellerchamp.com/blog/challenges-to-starting-an-ebay-store-how-to-overcome-them/"/>
            </p:cNvPr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9129995" y="2961854"/>
            <a:ext cx="4480" cy="5096586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19371" y="3537260"/>
            <a:ext cx="553117" cy="575415"/>
          </a:xfrm>
          <a:custGeom>
            <a:avLst/>
            <a:gdLst/>
            <a:ahLst/>
            <a:cxnLst/>
            <a:rect r="r" b="b" t="t" l="l"/>
            <a:pathLst>
              <a:path h="575415" w="553117">
                <a:moveTo>
                  <a:pt x="0" y="0"/>
                </a:moveTo>
                <a:lnTo>
                  <a:pt x="553118" y="0"/>
                </a:lnTo>
                <a:lnTo>
                  <a:pt x="553118" y="575415"/>
                </a:lnTo>
                <a:lnTo>
                  <a:pt x="0" y="575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9371" y="4589311"/>
            <a:ext cx="553117" cy="575415"/>
          </a:xfrm>
          <a:custGeom>
            <a:avLst/>
            <a:gdLst/>
            <a:ahLst/>
            <a:cxnLst/>
            <a:rect r="r" b="b" t="t" l="l"/>
            <a:pathLst>
              <a:path h="575415" w="553117">
                <a:moveTo>
                  <a:pt x="0" y="0"/>
                </a:moveTo>
                <a:lnTo>
                  <a:pt x="553118" y="0"/>
                </a:lnTo>
                <a:lnTo>
                  <a:pt x="553118" y="575415"/>
                </a:lnTo>
                <a:lnTo>
                  <a:pt x="0" y="575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9371" y="5962221"/>
            <a:ext cx="553117" cy="575415"/>
          </a:xfrm>
          <a:custGeom>
            <a:avLst/>
            <a:gdLst/>
            <a:ahLst/>
            <a:cxnLst/>
            <a:rect r="r" b="b" t="t" l="l"/>
            <a:pathLst>
              <a:path h="575415" w="553117">
                <a:moveTo>
                  <a:pt x="0" y="0"/>
                </a:moveTo>
                <a:lnTo>
                  <a:pt x="553118" y="0"/>
                </a:lnTo>
                <a:lnTo>
                  <a:pt x="553118" y="575414"/>
                </a:lnTo>
                <a:lnTo>
                  <a:pt x="0" y="575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8911" y="7162371"/>
            <a:ext cx="553117" cy="575415"/>
          </a:xfrm>
          <a:custGeom>
            <a:avLst/>
            <a:gdLst/>
            <a:ahLst/>
            <a:cxnLst/>
            <a:rect r="r" b="b" t="t" l="l"/>
            <a:pathLst>
              <a:path h="575415" w="553117">
                <a:moveTo>
                  <a:pt x="0" y="0"/>
                </a:moveTo>
                <a:lnTo>
                  <a:pt x="553118" y="0"/>
                </a:lnTo>
                <a:lnTo>
                  <a:pt x="553118" y="575414"/>
                </a:lnTo>
                <a:lnTo>
                  <a:pt x="0" y="575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26047" y="3690973"/>
            <a:ext cx="558545" cy="421702"/>
          </a:xfrm>
          <a:custGeom>
            <a:avLst/>
            <a:gdLst/>
            <a:ahLst/>
            <a:cxnLst/>
            <a:rect r="r" b="b" t="t" l="l"/>
            <a:pathLst>
              <a:path h="421702" w="558545">
                <a:moveTo>
                  <a:pt x="0" y="0"/>
                </a:moveTo>
                <a:lnTo>
                  <a:pt x="558545" y="0"/>
                </a:lnTo>
                <a:lnTo>
                  <a:pt x="558545" y="421702"/>
                </a:lnTo>
                <a:lnTo>
                  <a:pt x="0" y="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19371" y="1598044"/>
            <a:ext cx="4434905" cy="2727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66"/>
              </a:lnSpc>
            </a:pPr>
            <a:r>
              <a:rPr lang="en-US" sz="4639" spc="-347">
                <a:solidFill>
                  <a:srgbClr val="282A29"/>
                </a:solidFill>
                <a:latin typeface="Open Sauce Bold"/>
              </a:rPr>
              <a:t>eBay </a:t>
            </a:r>
          </a:p>
          <a:p>
            <a:pPr>
              <a:lnSpc>
                <a:spcPts val="3230"/>
              </a:lnSpc>
            </a:pPr>
          </a:p>
          <a:p>
            <a:pPr>
              <a:lnSpc>
                <a:spcPts val="3230"/>
              </a:lnSpc>
            </a:pPr>
          </a:p>
          <a:p>
            <a:pPr>
              <a:lnSpc>
                <a:spcPts val="3230"/>
              </a:lnSpc>
            </a:pPr>
          </a:p>
          <a:p>
            <a:pPr>
              <a:lnSpc>
                <a:spcPts val="3230"/>
              </a:lnSpc>
            </a:pPr>
          </a:p>
          <a:p>
            <a:pPr algn="l">
              <a:lnSpc>
                <a:spcPts val="323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172029" y="3537260"/>
            <a:ext cx="4620268" cy="660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42"/>
              </a:lnSpc>
            </a:pPr>
            <a:r>
              <a:rPr lang="en-US" sz="3951" spc="-296">
                <a:solidFill>
                  <a:srgbClr val="282A29"/>
                </a:solidFill>
                <a:latin typeface="Open Sauce"/>
              </a:rPr>
              <a:t>Big online market</a:t>
            </a:r>
          </a:p>
          <a:p>
            <a:pPr>
              <a:lnSpc>
                <a:spcPts val="4742"/>
              </a:lnSpc>
            </a:pPr>
          </a:p>
          <a:p>
            <a:pPr>
              <a:lnSpc>
                <a:spcPts val="4742"/>
              </a:lnSpc>
            </a:pPr>
            <a:r>
              <a:rPr lang="en-US" sz="3951" spc="-296">
                <a:solidFill>
                  <a:srgbClr val="282A29"/>
                </a:solidFill>
                <a:latin typeface="Open Sauce"/>
              </a:rPr>
              <a:t>Auction styles</a:t>
            </a:r>
          </a:p>
          <a:p>
            <a:pPr>
              <a:lnSpc>
                <a:spcPts val="4742"/>
              </a:lnSpc>
            </a:pPr>
          </a:p>
          <a:p>
            <a:pPr>
              <a:lnSpc>
                <a:spcPts val="4742"/>
              </a:lnSpc>
            </a:pPr>
            <a:r>
              <a:rPr lang="en-US" sz="3951" spc="-296">
                <a:solidFill>
                  <a:srgbClr val="282A29"/>
                </a:solidFill>
                <a:latin typeface="Open Sauce"/>
              </a:rPr>
              <a:t>Builds trust</a:t>
            </a:r>
          </a:p>
          <a:p>
            <a:pPr>
              <a:lnSpc>
                <a:spcPts val="4742"/>
              </a:lnSpc>
            </a:pPr>
          </a:p>
          <a:p>
            <a:pPr>
              <a:lnSpc>
                <a:spcPts val="4742"/>
              </a:lnSpc>
            </a:pPr>
            <a:r>
              <a:rPr lang="en-US" sz="3951" spc="-296">
                <a:solidFill>
                  <a:srgbClr val="282A29"/>
                </a:solidFill>
                <a:latin typeface="Open Sauce"/>
              </a:rPr>
              <a:t>Global accessibility </a:t>
            </a:r>
          </a:p>
          <a:p>
            <a:pPr>
              <a:lnSpc>
                <a:spcPts val="4742"/>
              </a:lnSpc>
            </a:pPr>
          </a:p>
          <a:p>
            <a:pPr>
              <a:lnSpc>
                <a:spcPts val="4742"/>
              </a:lnSpc>
            </a:pPr>
          </a:p>
          <a:p>
            <a:pPr>
              <a:lnSpc>
                <a:spcPts val="4742"/>
              </a:lnSpc>
            </a:pPr>
          </a:p>
          <a:p>
            <a:pPr algn="l">
              <a:lnSpc>
                <a:spcPts val="4742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66640" y="3537260"/>
            <a:ext cx="7786721" cy="420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42"/>
              </a:lnSpc>
            </a:pPr>
            <a:r>
              <a:rPr lang="en-US" sz="3951" spc="-296">
                <a:solidFill>
                  <a:srgbClr val="282A29"/>
                </a:solidFill>
                <a:latin typeface="Open Sauce"/>
              </a:rPr>
              <a:t>limitations on number of listings</a:t>
            </a:r>
          </a:p>
          <a:p>
            <a:pPr>
              <a:lnSpc>
                <a:spcPts val="4742"/>
              </a:lnSpc>
            </a:pPr>
          </a:p>
          <a:p>
            <a:pPr>
              <a:lnSpc>
                <a:spcPts val="4742"/>
              </a:lnSpc>
            </a:pPr>
            <a:r>
              <a:rPr lang="en-US" sz="3951" spc="-296">
                <a:solidFill>
                  <a:srgbClr val="282A29"/>
                </a:solidFill>
                <a:latin typeface="Open Sauce"/>
              </a:rPr>
              <a:t>Buyer centric return policies </a:t>
            </a:r>
          </a:p>
          <a:p>
            <a:pPr>
              <a:lnSpc>
                <a:spcPts val="4742"/>
              </a:lnSpc>
            </a:pPr>
          </a:p>
          <a:p>
            <a:pPr>
              <a:lnSpc>
                <a:spcPts val="4742"/>
              </a:lnSpc>
            </a:pPr>
          </a:p>
          <a:p>
            <a:pPr>
              <a:lnSpc>
                <a:spcPts val="4742"/>
              </a:lnSpc>
            </a:pPr>
          </a:p>
          <a:p>
            <a:pPr algn="l">
              <a:lnSpc>
                <a:spcPts val="4742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426047" y="4877018"/>
            <a:ext cx="558545" cy="421702"/>
          </a:xfrm>
          <a:custGeom>
            <a:avLst/>
            <a:gdLst/>
            <a:ahLst/>
            <a:cxnLst/>
            <a:rect r="r" b="b" t="t" l="l"/>
            <a:pathLst>
              <a:path h="421702" w="558545">
                <a:moveTo>
                  <a:pt x="0" y="0"/>
                </a:moveTo>
                <a:lnTo>
                  <a:pt x="558545" y="0"/>
                </a:lnTo>
                <a:lnTo>
                  <a:pt x="558545" y="421702"/>
                </a:lnTo>
                <a:lnTo>
                  <a:pt x="0" y="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14869" y="0"/>
            <a:ext cx="5525679" cy="10287000"/>
            <a:chOff x="0" y="0"/>
            <a:chExt cx="145532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53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55323">
                  <a:moveTo>
                    <a:pt x="0" y="0"/>
                  </a:moveTo>
                  <a:lnTo>
                    <a:pt x="1455323" y="0"/>
                  </a:lnTo>
                  <a:lnTo>
                    <a:pt x="14553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14373" y="966278"/>
            <a:ext cx="7798491" cy="133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 spc="-749">
                <a:solidFill>
                  <a:srgbClr val="FAEFE0"/>
                </a:solidFill>
                <a:latin typeface="Open Sauce Semi-Bold"/>
              </a:rPr>
              <a:t>The Fix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0983" y="3096002"/>
            <a:ext cx="8007870" cy="434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22"/>
              </a:lnSpc>
            </a:pPr>
            <a:r>
              <a:rPr lang="en-US" sz="4351" spc="-326">
                <a:solidFill>
                  <a:srgbClr val="282A29"/>
                </a:solidFill>
                <a:latin typeface="Open Sauce Bold"/>
              </a:rPr>
              <a:t>Goal :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4502"/>
              </a:lnSpc>
            </a:pPr>
            <a:r>
              <a:rPr lang="en-US" sz="3751" spc="-281">
                <a:solidFill>
                  <a:srgbClr val="282A29"/>
                </a:solidFill>
                <a:latin typeface="Open Sauce"/>
              </a:rPr>
              <a:t>creating a web application that allows people to buy and sell affordable second-hand items or donate items.</a:t>
            </a:r>
          </a:p>
          <a:p>
            <a:pPr>
              <a:lnSpc>
                <a:spcPts val="5222"/>
              </a:lnSpc>
            </a:pPr>
          </a:p>
          <a:p>
            <a:pPr algn="l">
              <a:lnSpc>
                <a:spcPts val="522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014869" y="7978238"/>
            <a:ext cx="5525679" cy="1808404"/>
          </a:xfrm>
          <a:custGeom>
            <a:avLst/>
            <a:gdLst/>
            <a:ahLst/>
            <a:cxnLst/>
            <a:rect r="r" b="b" t="t" l="l"/>
            <a:pathLst>
              <a:path h="1808404" w="5525679">
                <a:moveTo>
                  <a:pt x="0" y="0"/>
                </a:moveTo>
                <a:lnTo>
                  <a:pt x="5525679" y="0"/>
                </a:lnTo>
                <a:lnTo>
                  <a:pt x="5525679" y="1808404"/>
                </a:lnTo>
                <a:lnTo>
                  <a:pt x="0" y="1808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DAFxExBe28k</dc:identifier>
  <dcterms:modified xsi:type="dcterms:W3CDTF">2011-08-01T06:04:30Z</dcterms:modified>
  <cp:revision>1</cp:revision>
  <dc:title>Project Brief Business Presentation in Black Cream Beige Warm &amp; Modern Style</dc:title>
</cp:coreProperties>
</file>